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96" d="100"/>
          <a:sy n="196" d="100"/>
        </p:scale>
        <p:origin x="-2304" y="-5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1646559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318981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619144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357747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512062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B81AE95-778E-4281-80A3-BE5ACBE22CD0}" type="datetimeFigureOut">
              <a:rPr lang="es-PE" smtClean="0"/>
              <a:t>19/05/2023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52071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B81AE95-778E-4281-80A3-BE5ACBE22CD0}" type="datetimeFigureOut">
              <a:rPr lang="es-PE" smtClean="0"/>
              <a:t>19/05/2023</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215218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B81AE95-778E-4281-80A3-BE5ACBE22CD0}" type="datetimeFigureOut">
              <a:rPr lang="es-PE" smtClean="0"/>
              <a:t>19/05/2023</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1808276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1AE95-778E-4281-80A3-BE5ACBE22CD0}" type="datetimeFigureOut">
              <a:rPr lang="es-PE" smtClean="0"/>
              <a:t>19/05/2023</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111250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B81AE95-778E-4281-80A3-BE5ACBE22CD0}" type="datetimeFigureOut">
              <a:rPr lang="es-PE" smtClean="0"/>
              <a:t>19/05/2023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2385153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B81AE95-778E-4281-80A3-BE5ACBE22CD0}" type="datetimeFigureOut">
              <a:rPr lang="es-PE" smtClean="0"/>
              <a:t>19/05/2023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74511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81AE95-778E-4281-80A3-BE5ACBE22CD0}" type="datetimeFigureOut">
              <a:rPr lang="es-PE" smtClean="0"/>
              <a:t>19/05/2023</a:t>
            </a:fld>
            <a:endParaRPr lang="es-P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22B8C-32B6-4B46-8D6C-9F9D84297F8D}" type="slidenum">
              <a:rPr lang="es-PE" smtClean="0"/>
              <a:t>‹Nº›</a:t>
            </a:fld>
            <a:endParaRPr lang="es-PE"/>
          </a:p>
        </p:txBody>
      </p:sp>
    </p:spTree>
    <p:extLst>
      <p:ext uri="{BB962C8B-B14F-4D97-AF65-F5344CB8AC3E}">
        <p14:creationId xmlns:p14="http://schemas.microsoft.com/office/powerpoint/2010/main" val="1531579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5F7E30F-3F82-4734-BA7E-40ACF80AE02D}"/>
              </a:ext>
            </a:extLst>
          </p:cNvPr>
          <p:cNvSpPr/>
          <p:nvPr/>
        </p:nvSpPr>
        <p:spPr>
          <a:xfrm>
            <a:off x="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pic>
        <p:nvPicPr>
          <p:cNvPr id="18" name="Imagen 17">
            <a:extLst>
              <a:ext uri="{FF2B5EF4-FFF2-40B4-BE49-F238E27FC236}">
                <a16:creationId xmlns:a16="http://schemas.microsoft.com/office/drawing/2014/main" id="{3D749911-B9E5-4ACC-8449-D57A3F453FCD}"/>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18753" y="25411"/>
            <a:ext cx="4553247" cy="6858000"/>
          </a:xfrm>
          <a:prstGeom prst="rect">
            <a:avLst/>
          </a:prstGeom>
        </p:spPr>
      </p:pic>
      <p:sp>
        <p:nvSpPr>
          <p:cNvPr id="5" name="Rectángulo 4">
            <a:extLst>
              <a:ext uri="{FF2B5EF4-FFF2-40B4-BE49-F238E27FC236}">
                <a16:creationId xmlns:a16="http://schemas.microsoft.com/office/drawing/2014/main" id="{3E8DF8B6-4C64-482E-B86F-83F76050FDF4}"/>
              </a:ext>
            </a:extLst>
          </p:cNvPr>
          <p:cNvSpPr/>
          <p:nvPr/>
        </p:nvSpPr>
        <p:spPr>
          <a:xfrm>
            <a:off x="457200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pic>
        <p:nvPicPr>
          <p:cNvPr id="21" name="Imagen 20">
            <a:extLst>
              <a:ext uri="{FF2B5EF4-FFF2-40B4-BE49-F238E27FC236}">
                <a16:creationId xmlns:a16="http://schemas.microsoft.com/office/drawing/2014/main" id="{ED02BB86-3511-4865-914D-2A2821FE601A}"/>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4606645" y="0"/>
            <a:ext cx="4553247" cy="6858000"/>
          </a:xfrm>
          <a:prstGeom prst="rect">
            <a:avLst/>
          </a:prstGeom>
        </p:spPr>
      </p:pic>
      <p:sp>
        <p:nvSpPr>
          <p:cNvPr id="8" name="CuadroTexto 7">
            <a:extLst>
              <a:ext uri="{FF2B5EF4-FFF2-40B4-BE49-F238E27FC236}">
                <a16:creationId xmlns:a16="http://schemas.microsoft.com/office/drawing/2014/main" id="{EE642C3A-D695-4BEF-AB69-9100D0C63251}"/>
              </a:ext>
            </a:extLst>
          </p:cNvPr>
          <p:cNvSpPr txBox="1"/>
          <p:nvPr/>
        </p:nvSpPr>
        <p:spPr>
          <a:xfrm>
            <a:off x="5160651" y="2971340"/>
            <a:ext cx="3394697" cy="338554"/>
          </a:xfrm>
          <a:prstGeom prst="rect">
            <a:avLst/>
          </a:prstGeom>
          <a:noFill/>
        </p:spPr>
        <p:txBody>
          <a:bodyPr wrap="square" rtlCol="0">
            <a:spAutoFit/>
          </a:bodyPr>
          <a:lstStyle/>
          <a:p>
            <a:pPr algn="ctr"/>
            <a:r>
              <a:rPr lang="es-MX" sz="1600" b="1" dirty="0">
                <a:latin typeface="Swis721 Blk BT" panose="020B0904030502020204" pitchFamily="34" charset="0"/>
              </a:rPr>
              <a:t>LA CASA DE LA PERRICHOLI</a:t>
            </a:r>
            <a:endParaRPr lang="es-PE" sz="1600" b="1" dirty="0">
              <a:latin typeface="Swis721 Blk BT" panose="020B0904030502020204" pitchFamily="34" charset="0"/>
            </a:endParaRPr>
          </a:p>
        </p:txBody>
      </p:sp>
      <p:sp>
        <p:nvSpPr>
          <p:cNvPr id="13" name="CuadroTexto 12">
            <a:extLst>
              <a:ext uri="{FF2B5EF4-FFF2-40B4-BE49-F238E27FC236}">
                <a16:creationId xmlns:a16="http://schemas.microsoft.com/office/drawing/2014/main" id="{D40BBFDF-F0AB-4DAA-AA00-D190C2D0199C}"/>
              </a:ext>
            </a:extLst>
          </p:cNvPr>
          <p:cNvSpPr txBox="1"/>
          <p:nvPr/>
        </p:nvSpPr>
        <p:spPr>
          <a:xfrm>
            <a:off x="5175583" y="93319"/>
            <a:ext cx="3394697" cy="646331"/>
          </a:xfrm>
          <a:prstGeom prst="rect">
            <a:avLst/>
          </a:prstGeom>
          <a:noFill/>
        </p:spPr>
        <p:txBody>
          <a:bodyPr wrap="square" rtlCol="0">
            <a:spAutoFit/>
          </a:bodyPr>
          <a:lstStyle/>
          <a:p>
            <a:pPr algn="ctr"/>
            <a:r>
              <a:rPr lang="es-MX" sz="2400" b="1" dirty="0"/>
              <a:t>CENTRO CULTURAL</a:t>
            </a:r>
          </a:p>
          <a:p>
            <a:pPr algn="ctr"/>
            <a:r>
              <a:rPr lang="es-MX" sz="1200" b="1" dirty="0"/>
              <a:t>MANUEL H. CISNEROS ZAVALETA</a:t>
            </a:r>
            <a:endParaRPr lang="es-PE" sz="1200" b="1" dirty="0"/>
          </a:p>
        </p:txBody>
      </p:sp>
      <p:sp>
        <p:nvSpPr>
          <p:cNvPr id="14" name="CuadroTexto 13">
            <a:extLst>
              <a:ext uri="{FF2B5EF4-FFF2-40B4-BE49-F238E27FC236}">
                <a16:creationId xmlns:a16="http://schemas.microsoft.com/office/drawing/2014/main" id="{3D85AFDF-8359-4BCE-B209-5DED75A6F309}"/>
              </a:ext>
            </a:extLst>
          </p:cNvPr>
          <p:cNvSpPr txBox="1"/>
          <p:nvPr/>
        </p:nvSpPr>
        <p:spPr>
          <a:xfrm>
            <a:off x="4849487" y="5091258"/>
            <a:ext cx="4067562" cy="1685077"/>
          </a:xfrm>
          <a:prstGeom prst="rect">
            <a:avLst/>
          </a:prstGeom>
          <a:noFill/>
        </p:spPr>
        <p:txBody>
          <a:bodyPr wrap="square" rtlCol="0">
            <a:spAutoFit/>
          </a:bodyPr>
          <a:lstStyle/>
          <a:p>
            <a:pPr algn="ctr"/>
            <a:r>
              <a:rPr lang="es-MX" sz="1150" b="1" dirty="0">
                <a:solidFill>
                  <a:srgbClr val="000000"/>
                </a:solidFill>
                <a:effectLst/>
              </a:rPr>
              <a:t>La casa de la Perricholi </a:t>
            </a:r>
            <a:r>
              <a:rPr lang="es-MX" sz="1150" b="1" dirty="0">
                <a:solidFill>
                  <a:srgbClr val="000000"/>
                </a:solidFill>
              </a:rPr>
              <a:t>declarada </a:t>
            </a:r>
            <a:r>
              <a:rPr lang="es-MX" sz="1150" b="1" dirty="0">
                <a:solidFill>
                  <a:srgbClr val="000000"/>
                </a:solidFill>
                <a:effectLst/>
              </a:rPr>
              <a:t>Patrimonio Monumental de la Nación perteneciente a  Doña Micaela Villegas, más conocida como “La Perricholi”, una mujer que con su impresionante belleza robó el corazón del Virrey Amat, de quien fue concubina.</a:t>
            </a:r>
          </a:p>
          <a:p>
            <a:pPr algn="ctr"/>
            <a:r>
              <a:rPr lang="es-MX" sz="1150" b="1" dirty="0">
                <a:solidFill>
                  <a:srgbClr val="000000"/>
                </a:solidFill>
                <a:effectLst/>
              </a:rPr>
              <a:t>Son casas que aun parecen del virreinato te reciben, ella como toda una dama demuestra lo que debía tener alguien de la aristocracia en aquella época, un carruaje, un pozo, una extensa y primaveral sala y una habitación grande.</a:t>
            </a:r>
            <a:endParaRPr lang="es-MX" sz="1200" dirty="0">
              <a:cs typeface="Arial" panose="020B0604020202020204" pitchFamily="34" charset="0"/>
            </a:endParaRPr>
          </a:p>
        </p:txBody>
      </p:sp>
      <p:sp>
        <p:nvSpPr>
          <p:cNvPr id="17" name="CuadroTexto 16">
            <a:extLst>
              <a:ext uri="{FF2B5EF4-FFF2-40B4-BE49-F238E27FC236}">
                <a16:creationId xmlns:a16="http://schemas.microsoft.com/office/drawing/2014/main" id="{97953E87-119C-43C4-B8C0-6FA5DE00F17C}"/>
              </a:ext>
            </a:extLst>
          </p:cNvPr>
          <p:cNvSpPr txBox="1"/>
          <p:nvPr/>
        </p:nvSpPr>
        <p:spPr>
          <a:xfrm>
            <a:off x="222389" y="676199"/>
            <a:ext cx="4145975" cy="3046988"/>
          </a:xfrm>
          <a:prstGeom prst="rect">
            <a:avLst/>
          </a:prstGeom>
          <a:noFill/>
        </p:spPr>
        <p:txBody>
          <a:bodyPr wrap="square" rtlCol="0">
            <a:spAutoFit/>
          </a:bodyPr>
          <a:lstStyle/>
          <a:p>
            <a:pPr algn="just"/>
            <a:r>
              <a:rPr lang="es-MX" sz="1200" i="0" dirty="0" err="1">
                <a:effectLst/>
              </a:rPr>
              <a:t>Tomayquichua</a:t>
            </a:r>
            <a:r>
              <a:rPr lang="es-MX" sz="1200" i="0" dirty="0">
                <a:effectLst/>
              </a:rPr>
              <a:t> </a:t>
            </a:r>
            <a:r>
              <a:rPr lang="es-MX" sz="1200" dirty="0"/>
              <a:t>es uno de los 8 distritos con los que cuenta la </a:t>
            </a:r>
            <a:r>
              <a:rPr lang="es-MX" sz="1200" i="0" dirty="0">
                <a:effectLst/>
              </a:rPr>
              <a:t>provincia de Ambo.</a:t>
            </a:r>
          </a:p>
          <a:p>
            <a:pPr algn="just"/>
            <a:r>
              <a:rPr lang="es-MX" sz="1200" i="0" dirty="0" err="1">
                <a:effectLst/>
              </a:rPr>
              <a:t>Tomayquichua</a:t>
            </a:r>
            <a:r>
              <a:rPr lang="es-MX" sz="1200" i="0" dirty="0">
                <a:effectLst/>
              </a:rPr>
              <a:t> es un pueblo que ha sido habitado desde la época prehispánica. Inicialmente, el terreno fue poblado por el grupo de los </a:t>
            </a:r>
            <a:r>
              <a:rPr lang="es-MX" sz="1200" i="0" dirty="0" err="1">
                <a:effectLst/>
              </a:rPr>
              <a:t>Chupacos</a:t>
            </a:r>
            <a:r>
              <a:rPr lang="es-MX" sz="1200" i="0" dirty="0">
                <a:effectLst/>
              </a:rPr>
              <a:t>, quienes le dieron nombre  a esta tierra. El nombre de </a:t>
            </a:r>
            <a:r>
              <a:rPr lang="es-MX" sz="1200" i="0" dirty="0" err="1">
                <a:effectLst/>
              </a:rPr>
              <a:t>Tomayquichua</a:t>
            </a:r>
            <a:r>
              <a:rPr lang="es-MX" sz="1200" i="0" dirty="0">
                <a:effectLst/>
              </a:rPr>
              <a:t>, se origina por dos palabras quechuas que traducidas pueden entenderse como “Tierra templada”.</a:t>
            </a:r>
          </a:p>
          <a:p>
            <a:pPr algn="just"/>
            <a:r>
              <a:rPr lang="es-MX" sz="1200" i="0" dirty="0">
                <a:effectLst/>
              </a:rPr>
              <a:t>El pueblo de </a:t>
            </a:r>
            <a:r>
              <a:rPr lang="es-MX" sz="1200" i="0" dirty="0" err="1">
                <a:effectLst/>
              </a:rPr>
              <a:t>Tomayquichua</a:t>
            </a:r>
            <a:r>
              <a:rPr lang="es-MX" sz="1200" i="0" dirty="0">
                <a:effectLst/>
              </a:rPr>
              <a:t>  no solo es interesante por su origen, sino también por los personajes que han surgido de aquel, entre aquellos nada menos que Doña Micaela Villegas, más conocida por el mundo como la Perricholi.</a:t>
            </a:r>
          </a:p>
          <a:p>
            <a:pPr algn="just"/>
            <a:r>
              <a:rPr lang="es-MX" sz="1200" i="0" dirty="0">
                <a:effectLst/>
              </a:rPr>
              <a:t>Otros personajes ilustres que vivieron en </a:t>
            </a:r>
            <a:r>
              <a:rPr lang="es-MX" sz="1200" i="0" dirty="0" err="1">
                <a:effectLst/>
              </a:rPr>
              <a:t>Tomayquichua</a:t>
            </a:r>
            <a:r>
              <a:rPr lang="es-MX" sz="1200" i="0" dirty="0">
                <a:effectLst/>
              </a:rPr>
              <a:t> son Ricardo Flores Gutiérrez, un importante pintor regional, además de Enrique López Albújar un célebre escritor en cuyos relatos podemos advertir la presencia de su pueblo natal. </a:t>
            </a:r>
          </a:p>
        </p:txBody>
      </p:sp>
      <p:pic>
        <p:nvPicPr>
          <p:cNvPr id="23" name="Imagen 22">
            <a:extLst>
              <a:ext uri="{FF2B5EF4-FFF2-40B4-BE49-F238E27FC236}">
                <a16:creationId xmlns:a16="http://schemas.microsoft.com/office/drawing/2014/main" id="{C646E825-0F73-4CFF-B040-107382E01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4759" y="911503"/>
            <a:ext cx="1787641" cy="1787641"/>
          </a:xfrm>
          <a:prstGeom prst="rect">
            <a:avLst/>
          </a:prstGeom>
        </p:spPr>
      </p:pic>
      <p:pic>
        <p:nvPicPr>
          <p:cNvPr id="10" name="Imagen 9">
            <a:extLst>
              <a:ext uri="{FF2B5EF4-FFF2-40B4-BE49-F238E27FC236}">
                <a16:creationId xmlns:a16="http://schemas.microsoft.com/office/drawing/2014/main" id="{A410597E-BC0B-4D08-A447-805DAED69D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799" y="3309894"/>
            <a:ext cx="2968941" cy="17813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CuadroTexto 18">
            <a:extLst>
              <a:ext uri="{FF2B5EF4-FFF2-40B4-BE49-F238E27FC236}">
                <a16:creationId xmlns:a16="http://schemas.microsoft.com/office/drawing/2014/main" id="{E16D0E5D-6CB5-43D1-A789-ECFD48E764B7}"/>
              </a:ext>
            </a:extLst>
          </p:cNvPr>
          <p:cNvSpPr txBox="1"/>
          <p:nvPr/>
        </p:nvSpPr>
        <p:spPr>
          <a:xfrm>
            <a:off x="312234" y="312234"/>
            <a:ext cx="1828800" cy="338554"/>
          </a:xfrm>
          <a:prstGeom prst="rect">
            <a:avLst/>
          </a:prstGeom>
          <a:noFill/>
        </p:spPr>
        <p:txBody>
          <a:bodyPr wrap="square" rtlCol="0">
            <a:spAutoFit/>
          </a:bodyPr>
          <a:lstStyle/>
          <a:p>
            <a:r>
              <a:rPr lang="es-MX" sz="1600" b="1" dirty="0"/>
              <a:t>TOMAYQUICHUA</a:t>
            </a:r>
            <a:endParaRPr lang="es-PE" sz="1600" b="1" dirty="0"/>
          </a:p>
        </p:txBody>
      </p:sp>
      <p:pic>
        <p:nvPicPr>
          <p:cNvPr id="22" name="Imagen 21">
            <a:extLst>
              <a:ext uri="{FF2B5EF4-FFF2-40B4-BE49-F238E27FC236}">
                <a16:creationId xmlns:a16="http://schemas.microsoft.com/office/drawing/2014/main" id="{235D2889-EF4E-48C8-B732-51E3B4605D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570" y="3874623"/>
            <a:ext cx="1852598" cy="1388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Imagen 25">
            <a:extLst>
              <a:ext uri="{FF2B5EF4-FFF2-40B4-BE49-F238E27FC236}">
                <a16:creationId xmlns:a16="http://schemas.microsoft.com/office/drawing/2014/main" id="{CD6FFDDF-78CC-466E-9F1F-36EC9C2B07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3874623"/>
            <a:ext cx="2014178" cy="14098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Imagen 27">
            <a:extLst>
              <a:ext uri="{FF2B5EF4-FFF2-40B4-BE49-F238E27FC236}">
                <a16:creationId xmlns:a16="http://schemas.microsoft.com/office/drawing/2014/main" id="{A4928F5E-40A4-497D-B578-EC05BD56EB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7908" y="5414813"/>
            <a:ext cx="2103733" cy="11833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Imagen 1">
            <a:extLst>
              <a:ext uri="{FF2B5EF4-FFF2-40B4-BE49-F238E27FC236}">
                <a16:creationId xmlns:a16="http://schemas.microsoft.com/office/drawing/2014/main" id="{EE49F4EA-FF94-40C8-ABC9-1781DE0ACAF6}"/>
              </a:ext>
            </a:extLst>
          </p:cNvPr>
          <p:cNvPicPr>
            <a:picLocks noChangeAspect="1"/>
          </p:cNvPicPr>
          <p:nvPr/>
        </p:nvPicPr>
        <p:blipFill>
          <a:blip r:embed="rId9"/>
          <a:stretch>
            <a:fillRect/>
          </a:stretch>
        </p:blipFill>
        <p:spPr>
          <a:xfrm>
            <a:off x="4532621" y="0"/>
            <a:ext cx="79342" cy="6908822"/>
          </a:xfrm>
          <a:prstGeom prst="rect">
            <a:avLst/>
          </a:prstGeom>
        </p:spPr>
      </p:pic>
    </p:spTree>
    <p:extLst>
      <p:ext uri="{BB962C8B-B14F-4D97-AF65-F5344CB8AC3E}">
        <p14:creationId xmlns:p14="http://schemas.microsoft.com/office/powerpoint/2010/main" val="1413181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5F7E30F-3F82-4734-BA7E-40ACF80AE02D}"/>
              </a:ext>
            </a:extLst>
          </p:cNvPr>
          <p:cNvSpPr/>
          <p:nvPr/>
        </p:nvSpPr>
        <p:spPr>
          <a:xfrm>
            <a:off x="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pic>
        <p:nvPicPr>
          <p:cNvPr id="7" name="Imagen 6">
            <a:extLst>
              <a:ext uri="{FF2B5EF4-FFF2-40B4-BE49-F238E27FC236}">
                <a16:creationId xmlns:a16="http://schemas.microsoft.com/office/drawing/2014/main" id="{C1DB126D-07F4-408D-B8F4-8286586ABCE4}"/>
              </a:ext>
            </a:extLst>
          </p:cNvPr>
          <p:cNvPicPr>
            <a:picLocks noChangeAspect="1"/>
          </p:cNvPicPr>
          <p:nvPr/>
        </p:nvPicPr>
        <p:blipFill>
          <a:blip r:embed="rId2">
            <a:alphaModFix amt="50000"/>
          </a:blip>
          <a:stretch>
            <a:fillRect/>
          </a:stretch>
        </p:blipFill>
        <p:spPr>
          <a:xfrm>
            <a:off x="14189" y="0"/>
            <a:ext cx="4553713" cy="6858000"/>
          </a:xfrm>
          <a:prstGeom prst="rect">
            <a:avLst/>
          </a:prstGeom>
        </p:spPr>
      </p:pic>
      <p:sp>
        <p:nvSpPr>
          <p:cNvPr id="5" name="Rectángulo 4">
            <a:extLst>
              <a:ext uri="{FF2B5EF4-FFF2-40B4-BE49-F238E27FC236}">
                <a16:creationId xmlns:a16="http://schemas.microsoft.com/office/drawing/2014/main" id="{3E8DF8B6-4C64-482E-B86F-83F76050FDF4}"/>
              </a:ext>
            </a:extLst>
          </p:cNvPr>
          <p:cNvSpPr/>
          <p:nvPr/>
        </p:nvSpPr>
        <p:spPr>
          <a:xfrm>
            <a:off x="457200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pic>
        <p:nvPicPr>
          <p:cNvPr id="9" name="Imagen 8">
            <a:extLst>
              <a:ext uri="{FF2B5EF4-FFF2-40B4-BE49-F238E27FC236}">
                <a16:creationId xmlns:a16="http://schemas.microsoft.com/office/drawing/2014/main" id="{D2DB4B21-FED4-4F8C-82F3-6BD72FAA81B0}"/>
              </a:ext>
            </a:extLst>
          </p:cNvPr>
          <p:cNvPicPr>
            <a:picLocks noChangeAspect="1"/>
          </p:cNvPicPr>
          <p:nvPr/>
        </p:nvPicPr>
        <p:blipFill>
          <a:blip r:embed="rId2">
            <a:alphaModFix amt="50000"/>
          </a:blip>
          <a:stretch>
            <a:fillRect/>
          </a:stretch>
        </p:blipFill>
        <p:spPr>
          <a:xfrm>
            <a:off x="4590287" y="0"/>
            <a:ext cx="4553713" cy="6858000"/>
          </a:xfrm>
          <a:prstGeom prst="rect">
            <a:avLst/>
          </a:prstGeom>
        </p:spPr>
      </p:pic>
      <p:sp>
        <p:nvSpPr>
          <p:cNvPr id="3" name="CuadroTexto 2">
            <a:extLst>
              <a:ext uri="{FF2B5EF4-FFF2-40B4-BE49-F238E27FC236}">
                <a16:creationId xmlns:a16="http://schemas.microsoft.com/office/drawing/2014/main" id="{2A6A4EB7-858A-43A8-8CBE-8D941167AA5F}"/>
              </a:ext>
            </a:extLst>
          </p:cNvPr>
          <p:cNvSpPr txBox="1"/>
          <p:nvPr/>
        </p:nvSpPr>
        <p:spPr>
          <a:xfrm>
            <a:off x="941102" y="249255"/>
            <a:ext cx="2689796" cy="307777"/>
          </a:xfrm>
          <a:prstGeom prst="rect">
            <a:avLst/>
          </a:prstGeom>
          <a:noFill/>
        </p:spPr>
        <p:txBody>
          <a:bodyPr wrap="square" rtlCol="0">
            <a:spAutoFit/>
          </a:bodyPr>
          <a:lstStyle/>
          <a:p>
            <a:pPr algn="ctr"/>
            <a:r>
              <a:rPr lang="es-MX" sz="1400" b="1" dirty="0">
                <a:latin typeface="Segoe UI Black" panose="020B0A02040204020203" pitchFamily="34" charset="0"/>
                <a:ea typeface="Segoe UI Black" panose="020B0A02040204020203" pitchFamily="34" charset="0"/>
              </a:rPr>
              <a:t>LA CASA DE LA PERRICHOLI</a:t>
            </a:r>
            <a:endParaRPr lang="es-PE" sz="1400" b="1" dirty="0">
              <a:latin typeface="Segoe UI Black" panose="020B0A02040204020203" pitchFamily="34" charset="0"/>
              <a:ea typeface="Segoe UI Black" panose="020B0A02040204020203" pitchFamily="34" charset="0"/>
            </a:endParaRPr>
          </a:p>
        </p:txBody>
      </p:sp>
      <p:sp>
        <p:nvSpPr>
          <p:cNvPr id="6" name="CuadroTexto 5">
            <a:extLst>
              <a:ext uri="{FF2B5EF4-FFF2-40B4-BE49-F238E27FC236}">
                <a16:creationId xmlns:a16="http://schemas.microsoft.com/office/drawing/2014/main" id="{920FD5FC-0F65-4F43-B4FB-188C956BF910}"/>
              </a:ext>
            </a:extLst>
          </p:cNvPr>
          <p:cNvSpPr txBox="1"/>
          <p:nvPr/>
        </p:nvSpPr>
        <p:spPr>
          <a:xfrm>
            <a:off x="454982" y="661109"/>
            <a:ext cx="3632521" cy="3231654"/>
          </a:xfrm>
          <a:prstGeom prst="rect">
            <a:avLst/>
          </a:prstGeom>
          <a:noFill/>
        </p:spPr>
        <p:txBody>
          <a:bodyPr wrap="square" rtlCol="0">
            <a:spAutoFit/>
          </a:bodyPr>
          <a:lstStyle/>
          <a:p>
            <a:pPr algn="just"/>
            <a:r>
              <a:rPr lang="es-MX" sz="1200" b="0" i="0" dirty="0">
                <a:solidFill>
                  <a:srgbClr val="333333"/>
                </a:solidFill>
                <a:effectLst/>
                <a:cs typeface="Arial" panose="020B0604020202020204" pitchFamily="34" charset="0"/>
              </a:rPr>
              <a:t>En la región de Huánuco han surgido personajes notables para la historia del Perú, uno de aquellos personajes fue Doña Micaela Villegas, más conocida como “La Perricholi”, una mujer que con su impresionante belleza robó el corazón del Virrey Amat, de quien fue concubina. Y como aquella fuera una de las hijas notables de Huánuco, no podía dejar de tener en Huánuco una residencia que mostrara sus primeros años de vida, y donde actualmente se asienta un museo que es conocido como “La Casa de la Perricholi”.</a:t>
            </a:r>
          </a:p>
          <a:p>
            <a:pPr algn="just"/>
            <a:endParaRPr lang="es-MX" sz="1200" b="0" i="0" dirty="0">
              <a:solidFill>
                <a:srgbClr val="333333"/>
              </a:solidFill>
              <a:effectLst/>
              <a:cs typeface="Arial" panose="020B0604020202020204" pitchFamily="34" charset="0"/>
            </a:endParaRPr>
          </a:p>
          <a:p>
            <a:pPr algn="just"/>
            <a:r>
              <a:rPr lang="es-MX" sz="1200" b="0" i="0" dirty="0">
                <a:solidFill>
                  <a:srgbClr val="333333"/>
                </a:solidFill>
                <a:effectLst/>
                <a:cs typeface="Arial" panose="020B0604020202020204" pitchFamily="34" charset="0"/>
              </a:rPr>
              <a:t>La Casa de la Perricholi se encuentra en el distrito de </a:t>
            </a:r>
            <a:r>
              <a:rPr lang="es-MX" sz="1200" b="0" i="0" dirty="0" err="1">
                <a:solidFill>
                  <a:srgbClr val="333333"/>
                </a:solidFill>
                <a:effectLst/>
                <a:cs typeface="Arial" panose="020B0604020202020204" pitchFamily="34" charset="0"/>
              </a:rPr>
              <a:t>Tomayquichua</a:t>
            </a:r>
            <a:r>
              <a:rPr lang="es-MX" sz="1200" b="0" i="0" dirty="0">
                <a:solidFill>
                  <a:srgbClr val="333333"/>
                </a:solidFill>
                <a:effectLst/>
                <a:cs typeface="Arial" panose="020B0604020202020204" pitchFamily="34" charset="0"/>
              </a:rPr>
              <a:t>, que se sitúa en la provincia de Ambo. Esta construcción es una pieza de la primera mitad del siglo XVIII, que por la notable mujer que un día poblara sus ambientes, es considerada hoy en día parte del Patrimonio Monumental de la Nación.</a:t>
            </a:r>
          </a:p>
        </p:txBody>
      </p:sp>
      <p:sp>
        <p:nvSpPr>
          <p:cNvPr id="22" name="CuadroTexto 21">
            <a:extLst>
              <a:ext uri="{FF2B5EF4-FFF2-40B4-BE49-F238E27FC236}">
                <a16:creationId xmlns:a16="http://schemas.microsoft.com/office/drawing/2014/main" id="{31DB9AC8-5760-4208-8676-107933DDA556}"/>
              </a:ext>
            </a:extLst>
          </p:cNvPr>
          <p:cNvSpPr txBox="1"/>
          <p:nvPr/>
        </p:nvSpPr>
        <p:spPr>
          <a:xfrm>
            <a:off x="4937758" y="249255"/>
            <a:ext cx="3896753" cy="3231654"/>
          </a:xfrm>
          <a:prstGeom prst="rect">
            <a:avLst/>
          </a:prstGeom>
          <a:noFill/>
        </p:spPr>
        <p:txBody>
          <a:bodyPr wrap="square" rtlCol="0">
            <a:spAutoFit/>
          </a:bodyPr>
          <a:lstStyle/>
          <a:p>
            <a:pPr algn="just"/>
            <a:r>
              <a:rPr lang="es-MX" sz="1200" dirty="0">
                <a:ea typeface="Segoe UI Black" panose="020B0A02040204020203" pitchFamily="34" charset="0"/>
              </a:rPr>
              <a:t>La Casa de Micaela Villegas Hurtado, es una típica construcción regional que resalta por su buen estado de conservación, así como también por los muebles de época con los que cuenta. La Casa de la Perricholi se encuentra hecha con el uso de adobe, y tiene una privilegiada ubicación, sobre una colina empinada, que permite que el lugar funcione además como un estupendo mirador.</a:t>
            </a:r>
          </a:p>
          <a:p>
            <a:pPr algn="just"/>
            <a:endParaRPr lang="es-MX" sz="1200" dirty="0">
              <a:ea typeface="Segoe UI Black" panose="020B0A02040204020203" pitchFamily="34" charset="0"/>
            </a:endParaRPr>
          </a:p>
          <a:p>
            <a:pPr algn="just"/>
            <a:r>
              <a:rPr lang="es-MX" sz="1200" dirty="0">
                <a:ea typeface="Segoe UI Black" panose="020B0A02040204020203" pitchFamily="34" charset="0"/>
              </a:rPr>
              <a:t>Quien visite el museo va a poder conocer la habitación donde durmiera Micaela Villegas, en la que todavía se pueden apreciar algunos muebles de época en conjunto con ropa que se usara en el siglo XVIII en compañía de fotografías que permiten conocer la vida, y parte de los recuerdos de su antigua habitante. Para contribuir a rememorar más la época de la Perricholi, en el lugar se ha construido además una réplica  de la antigua cocina de la casona, además de un antiguo carruaje usado por la familia.</a:t>
            </a:r>
            <a:endParaRPr lang="es-PE" sz="1200" dirty="0">
              <a:ea typeface="Segoe UI Black" panose="020B0A02040204020203" pitchFamily="34" charset="0"/>
            </a:endParaRPr>
          </a:p>
        </p:txBody>
      </p:sp>
      <p:pic>
        <p:nvPicPr>
          <p:cNvPr id="27" name="Imagen 26">
            <a:extLst>
              <a:ext uri="{FF2B5EF4-FFF2-40B4-BE49-F238E27FC236}">
                <a16:creationId xmlns:a16="http://schemas.microsoft.com/office/drawing/2014/main" id="{377D01E7-3496-44D2-B471-5D553B266631}"/>
              </a:ext>
            </a:extLst>
          </p:cNvPr>
          <p:cNvPicPr>
            <a:picLocks noChangeAspect="1"/>
          </p:cNvPicPr>
          <p:nvPr/>
        </p:nvPicPr>
        <p:blipFill rotWithShape="1">
          <a:blip r:embed="rId3">
            <a:extLst>
              <a:ext uri="{28A0092B-C50C-407E-A947-70E740481C1C}">
                <a14:useLocalDpi xmlns:a14="http://schemas.microsoft.com/office/drawing/2010/main" val="0"/>
              </a:ext>
            </a:extLst>
          </a:blip>
          <a:srcRect b="4403"/>
          <a:stretch/>
        </p:blipFill>
        <p:spPr>
          <a:xfrm>
            <a:off x="645216" y="3996840"/>
            <a:ext cx="3281568" cy="23528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Imagen 28">
            <a:extLst>
              <a:ext uri="{FF2B5EF4-FFF2-40B4-BE49-F238E27FC236}">
                <a16:creationId xmlns:a16="http://schemas.microsoft.com/office/drawing/2014/main" id="{9A591FE5-981A-4821-8FDA-A322A975F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079" y="3812017"/>
            <a:ext cx="1814735" cy="1280488"/>
          </a:xfrm>
          <a:prstGeom prst="rect">
            <a:avLst/>
          </a:prstGeom>
        </p:spPr>
      </p:pic>
      <p:pic>
        <p:nvPicPr>
          <p:cNvPr id="31" name="Imagen 30">
            <a:extLst>
              <a:ext uri="{FF2B5EF4-FFF2-40B4-BE49-F238E27FC236}">
                <a16:creationId xmlns:a16="http://schemas.microsoft.com/office/drawing/2014/main" id="{0C547A98-28E0-41CF-A905-84EC0AFF6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779" y="3812017"/>
            <a:ext cx="1920732" cy="1280488"/>
          </a:xfrm>
          <a:prstGeom prst="rect">
            <a:avLst/>
          </a:prstGeom>
        </p:spPr>
      </p:pic>
      <p:pic>
        <p:nvPicPr>
          <p:cNvPr id="33" name="Imagen 32">
            <a:extLst>
              <a:ext uri="{FF2B5EF4-FFF2-40B4-BE49-F238E27FC236}">
                <a16:creationId xmlns:a16="http://schemas.microsoft.com/office/drawing/2014/main" id="{2F199398-AA8B-400D-88F4-C42E83057D32}"/>
              </a:ext>
            </a:extLst>
          </p:cNvPr>
          <p:cNvPicPr>
            <a:picLocks noChangeAspect="1"/>
          </p:cNvPicPr>
          <p:nvPr/>
        </p:nvPicPr>
        <p:blipFill rotWithShape="1">
          <a:blip r:embed="rId6">
            <a:extLst>
              <a:ext uri="{28A0092B-C50C-407E-A947-70E740481C1C}">
                <a14:useLocalDpi xmlns:a14="http://schemas.microsoft.com/office/drawing/2010/main" val="0"/>
              </a:ext>
            </a:extLst>
          </a:blip>
          <a:srcRect r="21836"/>
          <a:stretch/>
        </p:blipFill>
        <p:spPr>
          <a:xfrm>
            <a:off x="7082591" y="5256890"/>
            <a:ext cx="1585005" cy="1351855"/>
          </a:xfrm>
          <a:prstGeom prst="rect">
            <a:avLst/>
          </a:prstGeom>
        </p:spPr>
      </p:pic>
      <p:sp>
        <p:nvSpPr>
          <p:cNvPr id="34" name="CuadroTexto 33">
            <a:extLst>
              <a:ext uri="{FF2B5EF4-FFF2-40B4-BE49-F238E27FC236}">
                <a16:creationId xmlns:a16="http://schemas.microsoft.com/office/drawing/2014/main" id="{B9D788AF-40AC-4B99-A50E-9117494FD67A}"/>
              </a:ext>
            </a:extLst>
          </p:cNvPr>
          <p:cNvSpPr txBox="1"/>
          <p:nvPr/>
        </p:nvSpPr>
        <p:spPr>
          <a:xfrm>
            <a:off x="4963079" y="5394208"/>
            <a:ext cx="1814735" cy="107721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s-MX" sz="1600" b="1" dirty="0">
                <a:solidFill>
                  <a:schemeClr val="tx1"/>
                </a:solidFill>
              </a:rPr>
              <a:t>Carruaje antiguo utilizado por Micaela Villegas (La Perricholi)</a:t>
            </a:r>
            <a:endParaRPr lang="es-PE" sz="1600" b="1" dirty="0">
              <a:solidFill>
                <a:schemeClr val="tx1"/>
              </a:solidFill>
            </a:endParaRPr>
          </a:p>
        </p:txBody>
      </p:sp>
      <p:sp>
        <p:nvSpPr>
          <p:cNvPr id="35" name="Flecha: a la derecha 34">
            <a:extLst>
              <a:ext uri="{FF2B5EF4-FFF2-40B4-BE49-F238E27FC236}">
                <a16:creationId xmlns:a16="http://schemas.microsoft.com/office/drawing/2014/main" id="{0C330C2C-3162-4E8A-8BF1-F829517B8ECB}"/>
              </a:ext>
            </a:extLst>
          </p:cNvPr>
          <p:cNvSpPr/>
          <p:nvPr/>
        </p:nvSpPr>
        <p:spPr>
          <a:xfrm>
            <a:off x="6789007" y="5753918"/>
            <a:ext cx="282392" cy="221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 name="Imagen 1">
            <a:extLst>
              <a:ext uri="{FF2B5EF4-FFF2-40B4-BE49-F238E27FC236}">
                <a16:creationId xmlns:a16="http://schemas.microsoft.com/office/drawing/2014/main" id="{6C0EFA8A-3AA7-4FBB-9830-1A3683F2CF53}"/>
              </a:ext>
            </a:extLst>
          </p:cNvPr>
          <p:cNvPicPr>
            <a:picLocks noChangeAspect="1"/>
          </p:cNvPicPr>
          <p:nvPr/>
        </p:nvPicPr>
        <p:blipFill>
          <a:blip r:embed="rId7"/>
          <a:stretch>
            <a:fillRect/>
          </a:stretch>
        </p:blipFill>
        <p:spPr>
          <a:xfrm>
            <a:off x="4532620" y="-1"/>
            <a:ext cx="79261" cy="6901775"/>
          </a:xfrm>
          <a:prstGeom prst="rect">
            <a:avLst/>
          </a:prstGeom>
        </p:spPr>
      </p:pic>
    </p:spTree>
    <p:extLst>
      <p:ext uri="{BB962C8B-B14F-4D97-AF65-F5344CB8AC3E}">
        <p14:creationId xmlns:p14="http://schemas.microsoft.com/office/powerpoint/2010/main" val="278829440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564</TotalTime>
  <Words>586</Words>
  <Application>Microsoft Office PowerPoint</Application>
  <PresentationFormat>Carta (216 x 279 mm)</PresentationFormat>
  <Paragraphs>18</Paragraphs>
  <Slides>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vt:i4>
      </vt:variant>
    </vt:vector>
  </HeadingPairs>
  <TitlesOfParts>
    <vt:vector size="8" baseType="lpstr">
      <vt:lpstr>Arial</vt:lpstr>
      <vt:lpstr>Calibri</vt:lpstr>
      <vt:lpstr>Calibri Light</vt:lpstr>
      <vt:lpstr>Segoe UI Black</vt:lpstr>
      <vt:lpstr>Swis721 Blk BT</vt:lpstr>
      <vt:lpstr>Tema de Office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dc:creator>
  <cp:lastModifiedBy>Dell</cp:lastModifiedBy>
  <cp:revision>37</cp:revision>
  <dcterms:created xsi:type="dcterms:W3CDTF">2023-05-11T15:45:47Z</dcterms:created>
  <dcterms:modified xsi:type="dcterms:W3CDTF">2023-05-19T19:05:27Z</dcterms:modified>
</cp:coreProperties>
</file>